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65" r:id="rId2"/>
    <p:sldId id="267" r:id="rId3"/>
    <p:sldId id="273" r:id="rId4"/>
    <p:sldId id="266" r:id="rId5"/>
    <p:sldId id="268" r:id="rId6"/>
    <p:sldId id="269" r:id="rId7"/>
    <p:sldId id="270" r:id="rId8"/>
    <p:sldId id="271" r:id="rId9"/>
    <p:sldId id="272" r:id="rId10"/>
    <p:sldId id="274" r:id="rId1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5" roundtripDataSignature="AMtx7mgl7i52mcsHZqk6kWg8IALLOc0r/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9"/>
  </p:normalViewPr>
  <p:slideViewPr>
    <p:cSldViewPr snapToGrid="0">
      <p:cViewPr varScale="1">
        <p:scale>
          <a:sx n="104" d="100"/>
          <a:sy n="104" d="100"/>
        </p:scale>
        <p:origin x="1784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31125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>
            <a:spLocks noGrp="1"/>
          </p:cNvSpPr>
          <p:nvPr>
            <p:ph type="title"/>
          </p:nvPr>
        </p:nvSpPr>
        <p:spPr>
          <a:xfrm>
            <a:off x="457200" y="1660984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GB" noProof="0" dirty="0"/>
          </a:p>
        </p:txBody>
      </p:sp>
      <p:sp>
        <p:nvSpPr>
          <p:cNvPr id="19" name="Google Shape;19;p12"/>
          <p:cNvSpPr txBox="1">
            <a:spLocks noGrp="1"/>
          </p:cNvSpPr>
          <p:nvPr>
            <p:ph type="body" idx="1"/>
          </p:nvPr>
        </p:nvSpPr>
        <p:spPr>
          <a:xfrm>
            <a:off x="457200" y="2803984"/>
            <a:ext cx="8229600" cy="3322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lang="en-GB" noProof="0" dirty="0"/>
          </a:p>
        </p:txBody>
      </p:sp>
      <p:sp>
        <p:nvSpPr>
          <p:cNvPr id="20" name="Google Shape;20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nl-NL" noProof="0"/>
              <a:t>2nd November 2025</a:t>
            </a:r>
            <a:endParaRPr lang="en-GB" noProof="0" dirty="0"/>
          </a:p>
        </p:txBody>
      </p:sp>
      <p:sp>
        <p:nvSpPr>
          <p:cNvPr id="21" name="Google Shape;21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 noProof="0" dirty="0"/>
              <a:t>Graduate Women International Nederland (GWI NL)</a:t>
            </a:r>
          </a:p>
        </p:txBody>
      </p:sp>
      <p:sp>
        <p:nvSpPr>
          <p:cNvPr id="22" name="Google Shape;22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noProof="0" smtClean="0"/>
              <a:t>‹#›</a:t>
            </a:fld>
            <a:endParaRPr lang="en-GB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nl-NL"/>
              <a:t>2nd November 2025</a:t>
            </a:r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Graduate Women International Nederland (GWI NL)</a:t>
            </a:r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nl-NL"/>
              <a:t>2nd November 2025</a:t>
            </a:r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Graduate Women International Nederland (GWI NL)</a:t>
            </a:r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nl-NL"/>
              <a:t>2nd November 2025</a:t>
            </a:r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Graduate Women International Nederland (GWI NL)</a:t>
            </a:r>
            <a:endParaRPr/>
          </a:p>
        </p:txBody>
      </p:sp>
      <p:sp>
        <p:nvSpPr>
          <p:cNvPr id="49" name="Google Shape;49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nl-NL"/>
              <a:t>2nd November 2025</a:t>
            </a:r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Graduate Women International Nederland (GWI NL)</a:t>
            </a:r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nl-NL"/>
              <a:t>2nd November 2025</a:t>
            </a:r>
            <a:endParaRPr/>
          </a:p>
        </p:txBody>
      </p:sp>
      <p:sp>
        <p:nvSpPr>
          <p:cNvPr id="59" name="Google Shape;59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Graduate Women International Nederland (GWI NL)</a:t>
            </a:r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9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9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nl-NL"/>
              <a:t>2nd November 2025</a:t>
            </a:r>
            <a:endParaRPr/>
          </a:p>
        </p:txBody>
      </p:sp>
      <p:sp>
        <p:nvSpPr>
          <p:cNvPr id="66" name="Google Shape;66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Graduate Women International Nederland (GWI NL)</a:t>
            </a:r>
            <a:endParaRPr/>
          </a:p>
        </p:txBody>
      </p:sp>
      <p:sp>
        <p:nvSpPr>
          <p:cNvPr id="67" name="Google Shape;67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nl-NL"/>
              <a:t>2nd November 2025</a:t>
            </a:r>
            <a:endParaRPr/>
          </a:p>
        </p:txBody>
      </p:sp>
      <p:sp>
        <p:nvSpPr>
          <p:cNvPr id="72" name="Google Shape;72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Graduate Women International Nederland (GWI NL)</a:t>
            </a:r>
            <a:endParaRPr/>
          </a:p>
        </p:txBody>
      </p:sp>
      <p:sp>
        <p:nvSpPr>
          <p:cNvPr id="73" name="Google Shape;73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nl-NL"/>
              <a:t>2nd November 2025</a:t>
            </a:r>
            <a:endParaRPr/>
          </a:p>
        </p:txBody>
      </p:sp>
      <p:sp>
        <p:nvSpPr>
          <p:cNvPr id="78" name="Google Shape;78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Graduate Women International Nederland (GWI NL)</a:t>
            </a:r>
            <a:endParaRPr/>
          </a:p>
        </p:txBody>
      </p:sp>
      <p:sp>
        <p:nvSpPr>
          <p:cNvPr id="79" name="Google Shape;79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>
            <a:spLocks noGrp="1"/>
          </p:cNvSpPr>
          <p:nvPr>
            <p:ph type="title"/>
          </p:nvPr>
        </p:nvSpPr>
        <p:spPr>
          <a:xfrm>
            <a:off x="457200" y="167081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7" name="Google Shape;7;p10"/>
          <p:cNvSpPr txBox="1">
            <a:spLocks noGrp="1"/>
          </p:cNvSpPr>
          <p:nvPr>
            <p:ph type="body" idx="1"/>
          </p:nvPr>
        </p:nvSpPr>
        <p:spPr>
          <a:xfrm>
            <a:off x="457200" y="3097161"/>
            <a:ext cx="8229600" cy="30290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nl-NL"/>
              <a:t>2nd November 2025</a:t>
            </a:r>
            <a:endParaRPr/>
          </a:p>
        </p:txBody>
      </p:sp>
      <p:sp>
        <p:nvSpPr>
          <p:cNvPr id="9" name="Google Shape;9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Graduate Women International Nederland (GWI NL)</a:t>
            </a:r>
            <a:endParaRPr/>
          </a:p>
        </p:txBody>
      </p:sp>
      <p:sp>
        <p:nvSpPr>
          <p:cNvPr id="10" name="Google Shape;10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35BAAABF-4048-ED40-5368-DB44A662FFB2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0" y="0"/>
            <a:ext cx="9144000" cy="1661630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hdr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FF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39FE01-D04F-A08A-5078-C2E007FD9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noProof="0" dirty="0">
                <a:solidFill>
                  <a:srgbClr val="002060"/>
                </a:solidFill>
              </a:rPr>
              <a:t>Annual Report 2024–2025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6B0CF3C-5E14-DC07-2D08-810E6825AC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lvl="0" indent="0" algn="ctr">
              <a:spcBef>
                <a:spcPts val="0"/>
              </a:spcBef>
              <a:buClr>
                <a:srgbClr val="888888"/>
              </a:buClr>
              <a:buSzPct val="100000"/>
              <a:buNone/>
            </a:pPr>
            <a:r>
              <a:rPr lang="en-GB" noProof="0" dirty="0">
                <a:solidFill>
                  <a:srgbClr val="002060"/>
                </a:solidFill>
              </a:rPr>
              <a:t>from</a:t>
            </a:r>
          </a:p>
          <a:p>
            <a:pPr marL="0" lvl="0" indent="0" algn="ctr">
              <a:spcBef>
                <a:spcPts val="0"/>
              </a:spcBef>
              <a:buClr>
                <a:srgbClr val="888888"/>
              </a:buClr>
              <a:buSzPct val="100000"/>
              <a:buNone/>
            </a:pPr>
            <a:r>
              <a:rPr lang="en-GB" noProof="0" dirty="0">
                <a:solidFill>
                  <a:srgbClr val="002060"/>
                </a:solidFill>
              </a:rPr>
              <a:t>Graduate Women International Nederland</a:t>
            </a:r>
          </a:p>
          <a:p>
            <a:pPr marL="0" lvl="0" indent="0" algn="ctr">
              <a:spcBef>
                <a:spcPts val="0"/>
              </a:spcBef>
              <a:buClr>
                <a:srgbClr val="888888"/>
              </a:buClr>
              <a:buSzPct val="100000"/>
              <a:buNone/>
            </a:pPr>
            <a:r>
              <a:rPr lang="en-GB" noProof="0" dirty="0">
                <a:solidFill>
                  <a:srgbClr val="002060"/>
                </a:solidFill>
              </a:rPr>
              <a:t>(GWI NL)</a:t>
            </a:r>
          </a:p>
          <a:p>
            <a:pPr marL="0" lvl="0" indent="0" algn="ctr">
              <a:spcBef>
                <a:spcPts val="0"/>
              </a:spcBef>
              <a:buClr>
                <a:srgbClr val="888888"/>
              </a:buClr>
              <a:buSzPct val="100000"/>
              <a:buNone/>
            </a:pPr>
            <a:r>
              <a:rPr lang="en-GB" noProof="0" dirty="0">
                <a:solidFill>
                  <a:srgbClr val="002060"/>
                </a:solidFill>
              </a:rPr>
              <a:t>for</a:t>
            </a:r>
          </a:p>
          <a:p>
            <a:pPr marL="0" lvl="0" indent="0" algn="ctr">
              <a:spcBef>
                <a:spcPts val="0"/>
              </a:spcBef>
              <a:buClr>
                <a:srgbClr val="888888"/>
              </a:buClr>
              <a:buSzPct val="100000"/>
              <a:buNone/>
            </a:pPr>
            <a:r>
              <a:rPr lang="en-GB" noProof="0" dirty="0">
                <a:solidFill>
                  <a:srgbClr val="002060"/>
                </a:solidFill>
              </a:rPr>
              <a:t>UWE Conference &amp; AGM 2025</a:t>
            </a:r>
          </a:p>
          <a:p>
            <a:pPr marL="0" lvl="0" indent="0" algn="ctr">
              <a:spcBef>
                <a:spcPts val="0"/>
              </a:spcBef>
              <a:buClr>
                <a:srgbClr val="888888"/>
              </a:buClr>
              <a:buSzPct val="100000"/>
              <a:buNone/>
            </a:pPr>
            <a:r>
              <a:rPr lang="en-GB" noProof="0" dirty="0">
                <a:solidFill>
                  <a:srgbClr val="002060"/>
                </a:solidFill>
              </a:rPr>
              <a:t>Naples </a:t>
            </a:r>
            <a:r>
              <a:rPr lang="nl-NL" noProof="0" dirty="0">
                <a:solidFill>
                  <a:srgbClr val="002060"/>
                </a:solidFill>
              </a:rPr>
              <a:t>(Italy)</a:t>
            </a:r>
            <a:endParaRPr lang="en-GB" noProof="0" dirty="0">
              <a:solidFill>
                <a:srgbClr val="002060"/>
              </a:solidFill>
            </a:endParaRPr>
          </a:p>
          <a:p>
            <a:pPr marL="0" lvl="0" indent="0" algn="ctr">
              <a:spcBef>
                <a:spcPts val="0"/>
              </a:spcBef>
              <a:buClr>
                <a:srgbClr val="888888"/>
              </a:buClr>
              <a:buSzPct val="100000"/>
              <a:buNone/>
            </a:pPr>
            <a:r>
              <a:rPr lang="en-GB" noProof="0" dirty="0">
                <a:solidFill>
                  <a:srgbClr val="002060"/>
                </a:solidFill>
              </a:rPr>
              <a:t>8th November 2025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CE53BEA-E426-1887-075A-EAB481EB71C3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noProof="0"/>
              <a:t>2nd November 2025</a:t>
            </a:r>
            <a:endParaRPr lang="en-GB" noProof="0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8047E24-41D4-A9DD-9EBB-D2E2BD4D07F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 noProof="0" dirty="0"/>
              <a:t>Graduate Women International Nederland (GWI NL)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4458959-F170-25E3-9912-862E3756508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noProof="0" smtClean="0"/>
              <a:t>1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89885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AF5019-AF7D-2213-BEED-D2561929F0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5A21C7-E64B-8DF3-8CAA-C5A4F2D4D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en-GB" b="1" noProof="0" dirty="0">
              <a:solidFill>
                <a:srgbClr val="002060"/>
              </a:solidFill>
            </a:endParaRP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F5CBE69-79D6-6A68-C2EE-18B58D669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86200" y="2803984"/>
            <a:ext cx="4800600" cy="3322180"/>
          </a:xfrm>
        </p:spPr>
        <p:txBody>
          <a:bodyPr>
            <a:normAutofit lnSpcReduction="10000"/>
          </a:bodyPr>
          <a:lstStyle/>
          <a:p>
            <a:pPr marL="0" lvl="0" indent="0">
              <a:spcBef>
                <a:spcPts val="640"/>
              </a:spcBef>
              <a:buSzPts val="3200"/>
              <a:buNone/>
            </a:pPr>
            <a:endParaRPr lang="en-US" noProof="0" dirty="0"/>
          </a:p>
          <a:p>
            <a:pPr marL="0" lvl="0" indent="0">
              <a:spcBef>
                <a:spcPts val="640"/>
              </a:spcBef>
              <a:buSzPts val="3200"/>
              <a:buNone/>
            </a:pPr>
            <a:r>
              <a:rPr lang="en-US" noProof="0" dirty="0"/>
              <a:t>Photo </a:t>
            </a:r>
          </a:p>
          <a:p>
            <a:pPr marL="0" lvl="0" indent="0">
              <a:spcBef>
                <a:spcPts val="640"/>
              </a:spcBef>
              <a:buSzPts val="3200"/>
              <a:buNone/>
            </a:pPr>
            <a:r>
              <a:rPr lang="en-US" noProof="0" dirty="0"/>
              <a:t>GWI NL </a:t>
            </a:r>
            <a:r>
              <a:rPr lang="en-US"/>
              <a:t>AGM 2</a:t>
            </a:r>
            <a:r>
              <a:rPr lang="en-US" baseline="30000"/>
              <a:t>nd</a:t>
            </a:r>
            <a:r>
              <a:rPr lang="en-US"/>
              <a:t> July </a:t>
            </a:r>
            <a:r>
              <a:rPr lang="en-US" dirty="0"/>
              <a:t>2025</a:t>
            </a:r>
            <a:endParaRPr lang="en-US" noProof="0" dirty="0"/>
          </a:p>
          <a:p>
            <a:pPr marL="0" lvl="0" indent="0">
              <a:spcBef>
                <a:spcPts val="640"/>
              </a:spcBef>
              <a:buSzPts val="3200"/>
              <a:buNone/>
            </a:pPr>
            <a:r>
              <a:rPr lang="en-US" noProof="0" dirty="0" err="1"/>
              <a:t>Regentenkamer</a:t>
            </a:r>
            <a:endParaRPr lang="en-US" noProof="0" dirty="0"/>
          </a:p>
          <a:p>
            <a:pPr marL="0" lvl="0" indent="0">
              <a:spcBef>
                <a:spcPts val="640"/>
              </a:spcBef>
              <a:buSzPts val="3200"/>
              <a:buNone/>
            </a:pPr>
            <a:r>
              <a:rPr lang="en-US" noProof="0" dirty="0"/>
              <a:t>Amsterdam</a:t>
            </a:r>
          </a:p>
          <a:p>
            <a:pPr marL="0" lvl="0" indent="0">
              <a:spcBef>
                <a:spcPts val="640"/>
              </a:spcBef>
              <a:buSzPts val="3200"/>
              <a:buNone/>
            </a:pPr>
            <a:r>
              <a:rPr lang="en-US" dirty="0"/>
              <a:t>The Netherlands</a:t>
            </a:r>
            <a:endParaRPr lang="en-US" noProof="0" dirty="0"/>
          </a:p>
          <a:p>
            <a:pPr marL="342900" lvl="0">
              <a:spcBef>
                <a:spcPts val="640"/>
              </a:spcBef>
              <a:buSzPts val="3200"/>
            </a:pPr>
            <a:endParaRPr lang="en-GB" noProof="0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4A35ADF-B12C-C10C-8CEF-08B9C0F007D2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/>
              <a:t>2nd November 2025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CFD52DA-6D82-A8B0-D281-DEEC5B0F2052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Graduate Women International Nederland (GWI NL)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145F7D3-F850-D969-D4E8-CF4A57EB13F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10</a:t>
            </a:fld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47D8CE77-2B0F-07F5-A92B-5A061664F1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169" y="1660984"/>
            <a:ext cx="3545031" cy="4726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245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80A6F9-07D9-1267-A895-0A0D52C74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D91399-FDDB-7EF2-3A24-C490D5702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noProof="0" dirty="0">
                <a:solidFill>
                  <a:srgbClr val="002060"/>
                </a:solidFill>
              </a:rPr>
              <a:t>GWI NL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BB04A62-303D-8375-5F78-EA3F9B1FC8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>
              <a:spcBef>
                <a:spcPts val="640"/>
              </a:spcBef>
              <a:buSzPts val="3200"/>
            </a:pPr>
            <a:r>
              <a:rPr lang="en-GB" noProof="0" dirty="0"/>
              <a:t>Founded 2017</a:t>
            </a:r>
          </a:p>
          <a:p>
            <a:pPr marL="342900" lvl="0">
              <a:spcBef>
                <a:spcPts val="640"/>
              </a:spcBef>
              <a:buSzPts val="3200"/>
            </a:pPr>
            <a:r>
              <a:rPr lang="en-GB" noProof="0" dirty="0"/>
              <a:t>Mission: Empowering women &amp; girls through lifelong education</a:t>
            </a:r>
          </a:p>
          <a:p>
            <a:pPr marL="342900" lvl="0">
              <a:spcBef>
                <a:spcPts val="640"/>
              </a:spcBef>
              <a:buSzPts val="3200"/>
            </a:pPr>
            <a:r>
              <a:rPr lang="en-GB" noProof="0" dirty="0"/>
              <a:t>Dutch GWI association</a:t>
            </a:r>
          </a:p>
          <a:p>
            <a:pPr marL="342900" lvl="0">
              <a:spcBef>
                <a:spcPts val="640"/>
              </a:spcBef>
              <a:buSzPts val="3200"/>
            </a:pPr>
            <a:r>
              <a:rPr lang="en-GB" noProof="0" dirty="0"/>
              <a:t>Affiliations: </a:t>
            </a:r>
          </a:p>
          <a:p>
            <a:pPr marL="800100" lvl="1">
              <a:spcBef>
                <a:spcPts val="640"/>
              </a:spcBef>
              <a:buSzPts val="3200"/>
            </a:pPr>
            <a:r>
              <a:rPr lang="en-GB" noProof="0" dirty="0"/>
              <a:t>University Women of Europe (UWE)</a:t>
            </a:r>
          </a:p>
          <a:p>
            <a:pPr marL="800100" lvl="1">
              <a:spcBef>
                <a:spcPts val="640"/>
              </a:spcBef>
              <a:buSzPts val="3200"/>
            </a:pPr>
            <a:r>
              <a:rPr lang="en-GB" noProof="0" dirty="0"/>
              <a:t>Dutch Women’s Council (NVR)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A43FDB6-761B-7EBB-0357-94F01C75F222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/>
              <a:t>2nd November 2025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D0B381F-BC9B-FE44-C18C-5CE1027CFC3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Graduate Women International Nederland (GWI NL)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00E6849-EF9F-4816-6BD3-B28E59492E7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3334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73107-3AD0-5844-4129-951EB3FDE1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5C68E6-D717-D207-FC46-9C347B9BF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noProof="0" dirty="0">
                <a:solidFill>
                  <a:srgbClr val="002060"/>
                </a:solidFill>
              </a:rPr>
              <a:t>Organisation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FD2E423-594F-C4A5-7FDB-7046565060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 lvl="0">
              <a:spcBef>
                <a:spcPts val="640"/>
              </a:spcBef>
              <a:buSzPts val="3200"/>
            </a:pPr>
            <a:r>
              <a:rPr lang="en-GB" noProof="0" dirty="0"/>
              <a:t>Stable membership of approximately 40</a:t>
            </a:r>
          </a:p>
          <a:p>
            <a:pPr marL="342900" lvl="0">
              <a:spcBef>
                <a:spcPts val="640"/>
              </a:spcBef>
              <a:buSzPts val="3200"/>
            </a:pPr>
            <a:r>
              <a:rPr lang="en-GB" noProof="0" dirty="0"/>
              <a:t>Exploration of collaboration with VVAO whilst maintaining autonomy</a:t>
            </a:r>
          </a:p>
          <a:p>
            <a:pPr marL="342900" lvl="0">
              <a:spcBef>
                <a:spcPts val="640"/>
              </a:spcBef>
              <a:buSzPts val="3200"/>
            </a:pPr>
            <a:r>
              <a:rPr lang="en-GB" noProof="0" dirty="0"/>
              <a:t>Continued action for women’s rights</a:t>
            </a:r>
          </a:p>
        </p:txBody>
      </p:sp>
      <p:sp>
        <p:nvSpPr>
          <p:cNvPr id="6" name="Tijdelijke aanduiding voor datum 5">
            <a:extLst>
              <a:ext uri="{FF2B5EF4-FFF2-40B4-BE49-F238E27FC236}">
                <a16:creationId xmlns:a16="http://schemas.microsoft.com/office/drawing/2014/main" id="{04137CBD-A180-7028-3D7A-1DD20B0D9C04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/>
              <a:t>2nd November 2025</a:t>
            </a:r>
          </a:p>
        </p:txBody>
      </p:sp>
      <p:sp>
        <p:nvSpPr>
          <p:cNvPr id="7" name="Tijdelijke aanduiding voor voettekst 6">
            <a:extLst>
              <a:ext uri="{FF2B5EF4-FFF2-40B4-BE49-F238E27FC236}">
                <a16:creationId xmlns:a16="http://schemas.microsoft.com/office/drawing/2014/main" id="{1C7E7919-C896-1CBD-80A3-189EC66E51E8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Graduate Women International Nederland (GWI NL)</a:t>
            </a:r>
          </a:p>
        </p:txBody>
      </p:sp>
      <p:sp>
        <p:nvSpPr>
          <p:cNvPr id="8" name="Tijdelijke aanduiding voor dianummer 7">
            <a:extLst>
              <a:ext uri="{FF2B5EF4-FFF2-40B4-BE49-F238E27FC236}">
                <a16:creationId xmlns:a16="http://schemas.microsoft.com/office/drawing/2014/main" id="{27E15AD4-0FD6-C0D0-A90E-B996B74F3AC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0294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0EAEA1-DE9F-7E21-7284-D306EB7FA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noProof="0" dirty="0">
                <a:solidFill>
                  <a:srgbClr val="002060"/>
                </a:solidFill>
              </a:rPr>
              <a:t>Board 2024–2025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5135F5C-1E0E-B4D2-9635-6392633FCB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>
              <a:spcBef>
                <a:spcPts val="640"/>
              </a:spcBef>
              <a:buSzPts val="3200"/>
            </a:pPr>
            <a:r>
              <a:rPr lang="en-GB" noProof="0" dirty="0"/>
              <a:t>President: Edith </a:t>
            </a:r>
            <a:r>
              <a:rPr lang="en-GB" noProof="0" dirty="0" err="1"/>
              <a:t>Lommerse</a:t>
            </a:r>
            <a:endParaRPr lang="en-GB" noProof="0" dirty="0"/>
          </a:p>
          <a:p>
            <a:pPr marL="342900" lvl="0">
              <a:spcBef>
                <a:spcPts val="640"/>
              </a:spcBef>
              <a:buSzPts val="3200"/>
            </a:pPr>
            <a:r>
              <a:rPr lang="en-GB" noProof="0" dirty="0"/>
              <a:t>Secretary: Maryline Lamp</a:t>
            </a:r>
          </a:p>
          <a:p>
            <a:pPr marL="342900" lvl="0">
              <a:spcBef>
                <a:spcPts val="640"/>
              </a:spcBef>
              <a:buSzPts val="3200"/>
            </a:pPr>
            <a:r>
              <a:rPr lang="en-GB" noProof="0" dirty="0"/>
              <a:t>Treasurer: Annelies Pierrot</a:t>
            </a:r>
          </a:p>
          <a:p>
            <a:pPr marL="342900" lvl="0">
              <a:spcBef>
                <a:spcPts val="640"/>
              </a:spcBef>
              <a:buSzPts val="3200"/>
            </a:pPr>
            <a:r>
              <a:rPr lang="en-GB" noProof="0" dirty="0"/>
              <a:t>CER/CIR: Leonie van den Tol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14198C2-1D80-BF9F-2D87-CB92EF2CA212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/>
              <a:t>2nd November 2025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F5FE45C-3CD8-E9FC-26E8-AAF58293F18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Graduate Women International Nederland (GWI NL)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A3557AF-7CB5-4FE7-E4B3-316E85AC932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8855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108FAF-A656-0248-F48D-F12DAECDC2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57A585-83D6-4D38-FC6F-DEBEAF7AB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noProof="0" dirty="0">
                <a:solidFill>
                  <a:srgbClr val="002060"/>
                </a:solidFill>
              </a:rPr>
              <a:t>International participation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12BF56F-2824-7E0F-1D36-B0E9D93B0F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 lvl="0">
              <a:spcBef>
                <a:spcPts val="640"/>
              </a:spcBef>
              <a:buSzPts val="3200"/>
            </a:pPr>
            <a:r>
              <a:rPr lang="en-GB" noProof="0" dirty="0"/>
              <a:t>At triennial GWI General Assembly (GA)</a:t>
            </a:r>
          </a:p>
          <a:p>
            <a:pPr marL="342900" lvl="0">
              <a:spcBef>
                <a:spcPts val="640"/>
              </a:spcBef>
              <a:buSzPts val="3200"/>
            </a:pPr>
            <a:r>
              <a:rPr lang="en-GB" noProof="0" dirty="0"/>
              <a:t>Saskia Voortman elected as Treasurer at GWI GA in Lusaka (Zambia) 2025</a:t>
            </a:r>
          </a:p>
          <a:p>
            <a:pPr marL="342900" lvl="0">
              <a:spcBef>
                <a:spcPts val="640"/>
              </a:spcBef>
              <a:buSzPts val="3200"/>
            </a:pPr>
            <a:r>
              <a:rPr lang="en-GB" noProof="0" dirty="0"/>
              <a:t>At GWI delegation to UN Commission on the Status of Women (CSW) New York (USA) 2025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C9A847C-2B6D-6D00-03C3-63D7C5DC7BB1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/>
              <a:t>2nd November 2025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A816BA8-8270-4B39-317A-29068D539FC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Graduate Women International Nederland (GWI NL)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4E583FA-F93F-2E84-896B-689205D6976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2051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BF665C-B95E-8FE2-5E51-DB67B53B83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84D013-54C7-D802-C217-365DA82BE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noProof="0" dirty="0">
                <a:solidFill>
                  <a:srgbClr val="002060"/>
                </a:solidFill>
              </a:rPr>
              <a:t>European participation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30E38F8-71D4-3A56-9EC8-1195F8C73D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marL="342900" lvl="0">
              <a:spcBef>
                <a:spcPts val="640"/>
              </a:spcBef>
              <a:buSzPts val="3200"/>
            </a:pPr>
            <a:r>
              <a:rPr lang="en-GB" noProof="0" dirty="0"/>
              <a:t>At UWE Meet and Greets in Marbella (Spain) 2024, </a:t>
            </a:r>
            <a:r>
              <a:rPr lang="en-GB" noProof="0" dirty="0" err="1"/>
              <a:t>Durrës</a:t>
            </a:r>
            <a:r>
              <a:rPr lang="en-GB" noProof="0" dirty="0"/>
              <a:t> &amp; Tirana (Albania) 2024 and Belfast (UK) 2025</a:t>
            </a:r>
          </a:p>
          <a:p>
            <a:pPr marL="342900" lvl="0">
              <a:spcBef>
                <a:spcPts val="640"/>
              </a:spcBef>
              <a:buSzPts val="3200"/>
            </a:pPr>
            <a:r>
              <a:rPr lang="en-GB" noProof="0" dirty="0"/>
              <a:t>Leonie van den Tol nominated as UWE Secretary-General</a:t>
            </a:r>
          </a:p>
          <a:p>
            <a:pPr marL="342900" lvl="0">
              <a:spcBef>
                <a:spcPts val="640"/>
              </a:spcBef>
              <a:buSzPts val="3200"/>
            </a:pPr>
            <a:r>
              <a:rPr lang="en-GB" noProof="0" dirty="0"/>
              <a:t>Marion Minis representative on Board of European Women's Lobby via NVR</a:t>
            </a:r>
          </a:p>
          <a:p>
            <a:pPr marL="342900" lvl="0">
              <a:spcBef>
                <a:spcPts val="640"/>
              </a:spcBef>
              <a:buSzPts val="3200"/>
            </a:pPr>
            <a:r>
              <a:rPr lang="en-GB" noProof="0" dirty="0"/>
              <a:t>DACH-NL Friendship Meeting in The Hague (</a:t>
            </a:r>
            <a:r>
              <a:rPr lang="en-GB" dirty="0"/>
              <a:t>The Netherlands) </a:t>
            </a:r>
            <a:r>
              <a:rPr lang="en-GB" noProof="0" dirty="0"/>
              <a:t>symposium 'Friendship'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7AFBC40-EB3F-74FC-4298-25E61E5249F5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/>
              <a:t>2nd November 2025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D2E73ED-9AA5-D8C1-800D-B32FF34043E1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Graduate Women International Nederland (GWI NL)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153998E-9907-AC6B-2D56-A35C5B707B8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8939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3C2ACD-4CB4-A8E3-983D-1593CA793C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32CA0F-CA9B-3AB5-66C1-4F9F44E29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noProof="0" dirty="0">
                <a:solidFill>
                  <a:srgbClr val="002060"/>
                </a:solidFill>
              </a:rPr>
              <a:t>National participation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4CDCC17-B51F-FF64-0BDD-A98E519668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 lvl="0">
              <a:spcBef>
                <a:spcPts val="640"/>
              </a:spcBef>
              <a:buSzPts val="3200"/>
            </a:pPr>
            <a:r>
              <a:rPr lang="en-GB" noProof="0" dirty="0"/>
              <a:t>Contribution to NVR lectures and events</a:t>
            </a:r>
          </a:p>
          <a:p>
            <a:pPr marL="342900" lvl="0">
              <a:spcBef>
                <a:spcPts val="640"/>
              </a:spcBef>
              <a:buSzPts val="3200"/>
            </a:pPr>
            <a:r>
              <a:rPr lang="en-GB" noProof="0" dirty="0"/>
              <a:t>Position paper submitted to political parties for parliamentary elections</a:t>
            </a:r>
          </a:p>
          <a:p>
            <a:pPr marL="342900" lvl="0">
              <a:spcBef>
                <a:spcPts val="640"/>
              </a:spcBef>
              <a:buSzPts val="3200"/>
            </a:pPr>
            <a:r>
              <a:rPr lang="en-GB" noProof="0" dirty="0"/>
              <a:t>Joint webinar with NVR on poverty and violence against women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1FCD8D2-E5D9-3585-4EC2-DD92D6E2883D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/>
              <a:t>2nd November 2025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6C123C2-FF60-409B-4783-A7538F1EE121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Graduate Women International Nederland (GWI NL)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6092A5F-C514-C355-6853-5BBDC67BA8D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7997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AA9389-BB36-D2DD-C4B0-0A966DB6E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B83D38-BD9A-4615-58F3-37626FA05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noProof="0" dirty="0">
                <a:solidFill>
                  <a:srgbClr val="002060"/>
                </a:solidFill>
              </a:rPr>
              <a:t>Internal member events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2788BF1-1FDC-501A-A5D2-A489C7A531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>
              <a:spcBef>
                <a:spcPts val="640"/>
              </a:spcBef>
              <a:buSzPts val="3200"/>
            </a:pPr>
            <a:r>
              <a:rPr lang="en-GB" noProof="0" dirty="0"/>
              <a:t>Expert meeting in Hilversum: Ms Olga Rudenko, Member of Parliament Ukraine </a:t>
            </a:r>
          </a:p>
          <a:p>
            <a:pPr marL="342900" lvl="0">
              <a:spcBef>
                <a:spcPts val="640"/>
              </a:spcBef>
              <a:buSzPts val="3200"/>
            </a:pPr>
            <a:r>
              <a:rPr lang="en-GB" noProof="0" dirty="0"/>
              <a:t>Lectures: </a:t>
            </a:r>
          </a:p>
          <a:p>
            <a:pPr marL="800100" lvl="1">
              <a:spcBef>
                <a:spcPts val="640"/>
              </a:spcBef>
              <a:buSzPts val="3200"/>
            </a:pPr>
            <a:r>
              <a:rPr lang="en-GB" noProof="0" dirty="0"/>
              <a:t>women's health: cardiology, hearing disorders</a:t>
            </a:r>
          </a:p>
          <a:p>
            <a:pPr marL="800100" lvl="1">
              <a:spcBef>
                <a:spcPts val="640"/>
              </a:spcBef>
              <a:buSzPts val="3200"/>
            </a:pPr>
            <a:r>
              <a:rPr lang="en-GB" noProof="0" dirty="0"/>
              <a:t>art &amp; </a:t>
            </a:r>
            <a:r>
              <a:rPr lang="en-GB" dirty="0"/>
              <a:t>history: </a:t>
            </a:r>
            <a:r>
              <a:rPr lang="en-GB" noProof="0" dirty="0"/>
              <a:t> private collections </a:t>
            </a:r>
            <a:r>
              <a:rPr lang="en-GB" noProof="0" dirty="0" err="1"/>
              <a:t>Regentenkamer</a:t>
            </a:r>
            <a:r>
              <a:rPr lang="en-GB" noProof="0" dirty="0"/>
              <a:t> Amsterdam</a:t>
            </a:r>
          </a:p>
          <a:p>
            <a:pPr marL="800100" lvl="1">
              <a:spcBef>
                <a:spcPts val="640"/>
              </a:spcBef>
              <a:buSzPts val="3200"/>
            </a:pPr>
            <a:r>
              <a:rPr lang="en-GB" noProof="0" dirty="0"/>
              <a:t>museum visit Amsterdam: H’ART museum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B00B8DC-A3C1-B797-0E14-844E03566231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/>
              <a:t>2nd November 2025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F6DC3CE-36FA-FAD8-2E55-9CA148C93F3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Graduate Women International Nederland (GWI NL)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8B08DA7-A57E-3747-E88A-78855DABE96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6547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93A1D1-79CA-97E7-49DE-CCB6E9D9DB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292E16-86B1-76D2-2DF2-275EFFA26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noProof="0" dirty="0">
                <a:solidFill>
                  <a:srgbClr val="002060"/>
                </a:solidFill>
              </a:rPr>
              <a:t>Focus 2024-2025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4A2D538-E9AE-7B86-C4E5-CA1AE443CE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 lvl="0">
              <a:spcBef>
                <a:spcPts val="640"/>
              </a:spcBef>
              <a:buSzPts val="3200"/>
            </a:pPr>
            <a:r>
              <a:rPr lang="en-GB" noProof="0" dirty="0"/>
              <a:t>Combating discrimination (CEDAW shadow reporting)</a:t>
            </a:r>
          </a:p>
          <a:p>
            <a:pPr marL="342900" lvl="0">
              <a:spcBef>
                <a:spcPts val="640"/>
              </a:spcBef>
              <a:buSzPts val="3200"/>
            </a:pPr>
            <a:r>
              <a:rPr lang="en-GB" noProof="0" dirty="0"/>
              <a:t>Economic independence and safety of women</a:t>
            </a:r>
          </a:p>
          <a:p>
            <a:pPr marL="342900" lvl="0">
              <a:spcBef>
                <a:spcPts val="640"/>
              </a:spcBef>
              <a:buSzPts val="3200"/>
            </a:pPr>
            <a:r>
              <a:rPr lang="en-GB" noProof="0" dirty="0"/>
              <a:t>Support for women in conflict areas</a:t>
            </a:r>
          </a:p>
          <a:p>
            <a:pPr marL="342900" lvl="0">
              <a:spcBef>
                <a:spcPts val="640"/>
              </a:spcBef>
              <a:buSzPts val="3200"/>
            </a:pPr>
            <a:r>
              <a:rPr lang="en-GB" noProof="0" dirty="0"/>
              <a:t>Women’s healthcare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B6243AB-2720-1627-5A9C-F92799D4C0A7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/>
              <a:t>2nd November 2025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65745D1-7F8C-7BAE-183C-4DC6C67E9962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Graduate Women International Nederland (GWI NL)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36BAFF2-67B0-C11D-514A-5019D0D61E6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3227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420</Words>
  <Application>Microsoft Macintosh PowerPoint</Application>
  <PresentationFormat>On-screen Show (4:3)</PresentationFormat>
  <Paragraphs>84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Annual Report 2024–2025</vt:lpstr>
      <vt:lpstr>GWI NL</vt:lpstr>
      <vt:lpstr>Organisation</vt:lpstr>
      <vt:lpstr>Board 2024–2025</vt:lpstr>
      <vt:lpstr>International participation</vt:lpstr>
      <vt:lpstr>European participation</vt:lpstr>
      <vt:lpstr>National participation</vt:lpstr>
      <vt:lpstr>Internal member events</vt:lpstr>
      <vt:lpstr>Focus 2024-2025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XPS</dc:creator>
  <cp:lastModifiedBy>juliana cici</cp:lastModifiedBy>
  <cp:revision>5</cp:revision>
  <dcterms:created xsi:type="dcterms:W3CDTF">2013-01-27T09:14:16Z</dcterms:created>
  <dcterms:modified xsi:type="dcterms:W3CDTF">2025-11-04T13:55:49Z</dcterms:modified>
</cp:coreProperties>
</file>